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7C73-CA26-4B27-AA84-1CB4284E393C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44F7-BD04-4607-8061-ECF41EA6C60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7C73-CA26-4B27-AA84-1CB4284E393C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44F7-BD04-4607-8061-ECF41EA6C6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7C73-CA26-4B27-AA84-1CB4284E393C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44F7-BD04-4607-8061-ECF41EA6C6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7C73-CA26-4B27-AA84-1CB4284E393C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44F7-BD04-4607-8061-ECF41EA6C6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7C73-CA26-4B27-AA84-1CB4284E393C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44F7-BD04-4607-8061-ECF41EA6C60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7C73-CA26-4B27-AA84-1CB4284E393C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44F7-BD04-4607-8061-ECF41EA6C6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7C73-CA26-4B27-AA84-1CB4284E393C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44F7-BD04-4607-8061-ECF41EA6C607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7C73-CA26-4B27-AA84-1CB4284E393C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44F7-BD04-4607-8061-ECF41EA6C6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7C73-CA26-4B27-AA84-1CB4284E393C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44F7-BD04-4607-8061-ECF41EA6C6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7C73-CA26-4B27-AA84-1CB4284E393C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44F7-BD04-4607-8061-ECF41EA6C60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7C73-CA26-4B27-AA84-1CB4284E393C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44F7-BD04-4607-8061-ECF41EA6C6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EFB7C73-CA26-4B27-AA84-1CB4284E393C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E6244F7-BD04-4607-8061-ECF41EA6C60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79512" y="116632"/>
            <a:ext cx="4248472" cy="66247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44008" y="116632"/>
            <a:ext cx="4320480" cy="66247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88640"/>
            <a:ext cx="39774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ru-RU" sz="1050" b="1" dirty="0" smtClean="0"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sz="1050" b="1" dirty="0" smtClean="0"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sz="1050" b="1" dirty="0"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sz="1050" b="1" dirty="0" smtClean="0"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sz="1050" b="1" dirty="0"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sz="1050" b="1" dirty="0" smtClean="0"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sz="1050" b="1" smtClean="0"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050" b="1" smtClean="0">
                <a:ea typeface="Times New Roman"/>
              </a:rPr>
              <a:t>ПАМЯТКА</a:t>
            </a:r>
            <a:endParaRPr lang="ru-RU" sz="1050" b="1" dirty="0"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050" b="1" dirty="0">
                <a:ea typeface="Times New Roman"/>
              </a:rPr>
              <a:t>по соблюдению правил пожарной безопасности квартиросъемщиками и домовладельцами</a:t>
            </a:r>
          </a:p>
          <a:p>
            <a:pPr algn="ctr">
              <a:spcAft>
                <a:spcPts val="0"/>
              </a:spcAft>
            </a:pPr>
            <a:r>
              <a:rPr lang="ru-RU" sz="1050" dirty="0">
                <a:ea typeface="Times New Roman"/>
              </a:rPr>
              <a:t> 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66725" algn="l"/>
              </a:tabLst>
            </a:pPr>
            <a:r>
              <a:rPr lang="ru-RU" sz="1050" dirty="0">
                <a:ea typeface="Times New Roman"/>
              </a:rPr>
              <a:t>Ответственность за противопожарное состояние квартир и жилых домов в соответствии с действующим законодательством возлагается на квартиросъемщиков и домовладельцев.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66725" algn="l"/>
              </a:tabLst>
            </a:pPr>
            <a:r>
              <a:rPr lang="ru-RU" sz="1050" dirty="0">
                <a:ea typeface="Times New Roman"/>
              </a:rPr>
              <a:t>Для обеспечения пожарной безопасности в соответствии с требованиями Правил пожарной безопасности (ППБ) квартиросъемщики и домовладельцы</a:t>
            </a:r>
          </a:p>
          <a:p>
            <a:pPr marL="228600" algn="ctr">
              <a:spcAft>
                <a:spcPts val="0"/>
              </a:spcAft>
            </a:pPr>
            <a:r>
              <a:rPr lang="ru-RU" sz="1050" b="1" u="sng" dirty="0">
                <a:ea typeface="Times New Roman"/>
              </a:rPr>
              <a:t>О Б Я З А Н Ы</a:t>
            </a:r>
            <a:r>
              <a:rPr lang="ru-RU" sz="1050" dirty="0">
                <a:ea typeface="Times New Roman"/>
              </a:rPr>
              <a:t>: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050" dirty="0">
                <a:ea typeface="Times New Roman"/>
              </a:rPr>
              <a:t>Содержать в исправном состоянии электроосвещение, нагревательные приборы, газовые и электрические плиты.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050" dirty="0">
                <a:ea typeface="Times New Roman"/>
              </a:rPr>
              <a:t>Содержать свободными лестничные клетки, запасные выходы, проезды к домам и </a:t>
            </a:r>
            <a:r>
              <a:rPr lang="ru-RU" sz="1050" dirty="0" err="1">
                <a:ea typeface="Times New Roman"/>
              </a:rPr>
              <a:t>водоисточникам</a:t>
            </a:r>
            <a:r>
              <a:rPr lang="ru-RU" sz="1050" dirty="0">
                <a:ea typeface="Times New Roman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050" dirty="0">
                <a:ea typeface="Times New Roman"/>
              </a:rPr>
              <a:t>Чердачные и подвальные помещения держать постоянно закрытыми на замок.</a:t>
            </a:r>
          </a:p>
          <a:p>
            <a:pPr algn="ctr">
              <a:spcAft>
                <a:spcPts val="0"/>
              </a:spcAft>
            </a:pPr>
            <a:r>
              <a:rPr lang="ru-RU" sz="1050" b="1" u="sng" dirty="0">
                <a:ea typeface="Times New Roman"/>
              </a:rPr>
              <a:t>З А П Р Е Щ А Е Т С Я:</a:t>
            </a:r>
            <a:endParaRPr lang="ru-RU" sz="1050" dirty="0"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Оставлять малолетних детей одних без присмотра взрослых, разрешать играть им со спичками.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Оставлять без присмотра включенными электроприборы, не поручать надзор за ними малолетним детям.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Устанавливать электронагревательные приборы вблизи сгораемых предметов. 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Пользоваться неисправными </a:t>
            </a:r>
            <a:r>
              <a:rPr lang="ru-RU" sz="1050" dirty="0" err="1">
                <a:ea typeface="Times New Roman"/>
              </a:rPr>
              <a:t>электророзетками</a:t>
            </a:r>
            <a:r>
              <a:rPr lang="ru-RU" sz="1050" dirty="0">
                <a:ea typeface="Times New Roman"/>
              </a:rPr>
              <a:t>, вилками, выключателями, ветхой электропроводкой, самодельными </a:t>
            </a:r>
            <a:r>
              <a:rPr lang="ru-RU" sz="1050" dirty="0" err="1">
                <a:ea typeface="Times New Roman"/>
              </a:rPr>
              <a:t>электропредохранителями</a:t>
            </a:r>
            <a:r>
              <a:rPr lang="ru-RU" sz="1050" dirty="0">
                <a:ea typeface="Times New Roman"/>
              </a:rPr>
              <a:t> (жучками), заклеивать электропроводку обоями.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Обертывать электролампы бумагой и тканью. 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Производить монтаж электропроводки лицам, не имеющим специальной квалификации.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105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61902" y="476672"/>
            <a:ext cx="4038034" cy="6082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 smtClean="0">
                <a:ea typeface="Times New Roman"/>
              </a:rPr>
              <a:t>Курить лежа в постели.</a:t>
            </a:r>
          </a:p>
          <a:p>
            <a:r>
              <a:rPr lang="ru-RU" sz="1050" dirty="0" smtClean="0">
                <a:ea typeface="Times New Roman"/>
              </a:rPr>
              <a:t>          Хранить </a:t>
            </a:r>
            <a:r>
              <a:rPr lang="ru-RU" sz="1050" dirty="0" smtClean="0">
                <a:ea typeface="Times New Roman"/>
              </a:rPr>
              <a:t>легковоспламеняющиеся жидкости, взрывчатые и </a:t>
            </a:r>
            <a:r>
              <a:rPr lang="ru-RU" sz="1050" dirty="0" smtClean="0">
                <a:ea typeface="Times New Roman"/>
              </a:rPr>
              <a:t>     </a:t>
            </a:r>
          </a:p>
          <a:p>
            <a:r>
              <a:rPr lang="ru-RU" sz="1050" dirty="0">
                <a:ea typeface="Times New Roman"/>
              </a:rPr>
              <a:t> </a:t>
            </a:r>
            <a:r>
              <a:rPr lang="ru-RU" sz="1050" dirty="0" smtClean="0">
                <a:ea typeface="Times New Roman"/>
              </a:rPr>
              <a:t>         </a:t>
            </a:r>
            <a:r>
              <a:rPr lang="ru-RU" sz="1050" dirty="0" smtClean="0">
                <a:ea typeface="Times New Roman"/>
              </a:rPr>
              <a:t>огнеопасные </a:t>
            </a:r>
            <a:r>
              <a:rPr lang="ru-RU" sz="1050" dirty="0" smtClean="0">
                <a:ea typeface="Times New Roman"/>
              </a:rPr>
              <a:t>вещества и материалы на лестничных клетках </a:t>
            </a:r>
            <a:r>
              <a:rPr lang="ru-RU" sz="1050" dirty="0" smtClean="0">
                <a:ea typeface="Times New Roman"/>
              </a:rPr>
              <a:t> </a:t>
            </a:r>
          </a:p>
          <a:p>
            <a:r>
              <a:rPr lang="ru-RU" sz="1050" dirty="0">
                <a:ea typeface="Times New Roman"/>
              </a:rPr>
              <a:t> </a:t>
            </a:r>
            <a:r>
              <a:rPr lang="ru-RU" sz="1050" dirty="0" smtClean="0">
                <a:ea typeface="Times New Roman"/>
              </a:rPr>
              <a:t>         </a:t>
            </a:r>
            <a:r>
              <a:rPr lang="ru-RU" sz="1050" dirty="0" smtClean="0">
                <a:ea typeface="Times New Roman"/>
              </a:rPr>
              <a:t>общих </a:t>
            </a:r>
            <a:r>
              <a:rPr lang="ru-RU" sz="1050" dirty="0" smtClean="0">
                <a:ea typeface="Times New Roman"/>
              </a:rPr>
              <a:t>коридорах, кладовых, чердаках, подвалах, балконах и </a:t>
            </a:r>
            <a:r>
              <a:rPr lang="ru-RU" sz="1050" dirty="0" smtClean="0">
                <a:ea typeface="Times New Roman"/>
              </a:rPr>
              <a:t> </a:t>
            </a:r>
          </a:p>
          <a:p>
            <a:r>
              <a:rPr lang="ru-RU" sz="1050" dirty="0">
                <a:ea typeface="Times New Roman"/>
              </a:rPr>
              <a:t> </a:t>
            </a:r>
            <a:r>
              <a:rPr lang="ru-RU" sz="1050" dirty="0" smtClean="0">
                <a:ea typeface="Times New Roman"/>
              </a:rPr>
              <a:t>         </a:t>
            </a:r>
            <a:r>
              <a:rPr lang="ru-RU" sz="1050" dirty="0" smtClean="0">
                <a:ea typeface="Times New Roman"/>
              </a:rPr>
              <a:t>лоджиях</a:t>
            </a:r>
            <a:endParaRPr lang="ru-RU" sz="1050" dirty="0"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 smtClean="0">
                <a:ea typeface="Times New Roman"/>
              </a:rPr>
              <a:t>Применять </a:t>
            </a:r>
            <a:r>
              <a:rPr lang="ru-RU" sz="1050" dirty="0">
                <a:ea typeface="Times New Roman"/>
              </a:rPr>
              <a:t>бензин и другие легкогорючие жидкости для стирки одежды и мытья полов, разжигания печей.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Пользоваться печами, имеющими трещины, неисправные дверцы, недостаточные разделку и отступ до сгораемых конструкций стен, перегородок.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Поручать топить печи, пользоваться газовыми приборами детям и лицам, находящимся в нетрезвом состоянии.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Хранить на печах и за ними дрова, другие сгораемые материалы и вещества.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Перекаливать печи (необходимо топить не более чем 1,5 – 2 часа 2-3 раза в сутки), а также сушить дрова, одежду и другие горючие материалы на печах и возле них.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Включать и выключать электроприборы и освещение, зажигать спички, пользоваться газовыми приборами при наличии запаха газа.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Пользоваться лифтом во время пожара.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b="1" dirty="0">
                <a:ea typeface="Times New Roman"/>
              </a:rPr>
              <a:t>ПОМНИТЕ</a:t>
            </a:r>
            <a:r>
              <a:rPr lang="ru-RU" sz="1050" dirty="0">
                <a:ea typeface="Times New Roman"/>
              </a:rPr>
              <a:t>: возле дома необходимо иметь ведро, песок, лопату, топор, багор, лестницу, в летнее время бочку с водой.</a:t>
            </a:r>
          </a:p>
          <a:p>
            <a:pPr marL="237490" algn="ctr">
              <a:spcAft>
                <a:spcPts val="0"/>
              </a:spcAft>
            </a:pPr>
            <a:r>
              <a:rPr lang="ru-RU" sz="1050" b="1" dirty="0">
                <a:ea typeface="Times New Roman"/>
              </a:rPr>
              <a:t> </a:t>
            </a:r>
            <a:endParaRPr lang="ru-RU" sz="1050" dirty="0">
              <a:ea typeface="Times New Roman"/>
            </a:endParaRPr>
          </a:p>
          <a:p>
            <a:pPr marL="237490" algn="ctr">
              <a:spcAft>
                <a:spcPts val="0"/>
              </a:spcAft>
            </a:pPr>
            <a:r>
              <a:rPr lang="ru-RU" sz="1050" b="1" dirty="0">
                <a:ea typeface="Times New Roman"/>
              </a:rPr>
              <a:t>В СЛУЧАЕ ПОЖАРА</a:t>
            </a:r>
            <a:r>
              <a:rPr lang="ru-RU" sz="1050" dirty="0">
                <a:ea typeface="Times New Roman"/>
              </a:rPr>
              <a:t> </a:t>
            </a:r>
            <a:r>
              <a:rPr lang="ru-RU" sz="1050" b="1" dirty="0">
                <a:ea typeface="Times New Roman"/>
              </a:rPr>
              <a:t>НЕОБХОДИМО НЕМЕДЛЕННО</a:t>
            </a:r>
            <a:r>
              <a:rPr lang="ru-RU" sz="1050" dirty="0">
                <a:ea typeface="Times New Roman"/>
              </a:rPr>
              <a:t>: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Сообщить в пожарную охрану по телефону </a:t>
            </a:r>
            <a:r>
              <a:rPr lang="ru-RU" sz="1050" b="1" dirty="0">
                <a:ea typeface="Times New Roman"/>
              </a:rPr>
              <a:t>«01»</a:t>
            </a:r>
            <a:r>
              <a:rPr lang="ru-RU" sz="1050" dirty="0">
                <a:ea typeface="Times New Roman"/>
              </a:rPr>
              <a:t>, указав фамилию, имя, отчество и точный адрес;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Оповестить соседей о пожаре; отключить электроприборы;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050" dirty="0">
                <a:ea typeface="Times New Roman"/>
              </a:rPr>
              <a:t>Приступить к эвакуации людей и тушению пожара   имеющимися средствами.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1050" b="1" dirty="0"/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200" b="1" dirty="0"/>
              <a:t>ТЕЛЕФОН ЕДИНОЙ СЛУЖБЫ СПАСЕНИЯ «01», </a:t>
            </a:r>
          </a:p>
          <a:p>
            <a:pPr algn="ctr">
              <a:spcAft>
                <a:spcPts val="0"/>
              </a:spcAft>
            </a:pPr>
            <a:r>
              <a:rPr lang="ru-RU" sz="1200" b="1" dirty="0">
                <a:ea typeface="Times New Roman"/>
              </a:rPr>
              <a:t>С МОБИЛЬНЫХ ТЕЛЕФОНОВ - «112»</a:t>
            </a:r>
            <a:endParaRPr lang="ru-RU" sz="12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a typeface="Times New Roman"/>
              </a:rPr>
              <a:t> </a:t>
            </a:r>
          </a:p>
        </p:txBody>
      </p:sp>
      <p:pic>
        <p:nvPicPr>
          <p:cNvPr id="11" name="Picture 12" descr="Спировск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4183" y="188641"/>
            <a:ext cx="74531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/>
          <p:cNvPicPr>
            <a:picLocks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85" y="188641"/>
            <a:ext cx="872610" cy="104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91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49</TotalTime>
  <Words>192</Words>
  <Application>Microsoft Office PowerPoint</Application>
  <PresentationFormat>Экран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4</cp:revision>
  <dcterms:created xsi:type="dcterms:W3CDTF">2016-11-15T14:26:34Z</dcterms:created>
  <dcterms:modified xsi:type="dcterms:W3CDTF">2016-11-15T15:16:14Z</dcterms:modified>
</cp:coreProperties>
</file>